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3"/>
  </p:notesMasterIdLst>
  <p:sldIdLst>
    <p:sldId id="256" r:id="rId2"/>
    <p:sldId id="262" r:id="rId3"/>
    <p:sldId id="326" r:id="rId4"/>
    <p:sldId id="263" r:id="rId5"/>
    <p:sldId id="333" r:id="rId6"/>
    <p:sldId id="264" r:id="rId7"/>
    <p:sldId id="334" r:id="rId8"/>
    <p:sldId id="265" r:id="rId9"/>
    <p:sldId id="336" r:id="rId10"/>
    <p:sldId id="337" r:id="rId11"/>
    <p:sldId id="338" r:id="rId12"/>
    <p:sldId id="339" r:id="rId13"/>
    <p:sldId id="340" r:id="rId14"/>
    <p:sldId id="341" r:id="rId15"/>
    <p:sldId id="342" r:id="rId16"/>
    <p:sldId id="335" r:id="rId17"/>
    <p:sldId id="344" r:id="rId18"/>
    <p:sldId id="345" r:id="rId19"/>
    <p:sldId id="346" r:id="rId20"/>
    <p:sldId id="343" r:id="rId21"/>
    <p:sldId id="259" r:id="rId22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modifyVerifier cryptProviderType="rsaAES" cryptAlgorithmClass="hash" cryptAlgorithmType="typeAny" cryptAlgorithmSid="14" spinCount="100000" saltData="EsMwinh0IIPObSem47l33w==" hashData="IbO3e+jGnAlBKZ4s+mXBPBUuW4ZMK7N5AAi/ivveCHdofWh6u/0Subctq78D68m+A9jaZlcFs7Iq8zQ6cFldkw=="/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/>
        </p14:section>
        <p14:section name="Setting up environment" id="{9F62335A-B7EA-AE4C-BD03-EE7540DD4825}">
          <p14:sldIdLst/>
        </p14:section>
        <p14:section name="The Basics" id="{99C36858-EA01-0C42-85EC-90E776DB9252}">
          <p14:sldIdLst/>
        </p14:section>
        <p14:section name="Components and APIs" id="{F9ECFBD5-4260-DF48-A913-C673271535F3}">
          <p14:sldIdLst>
            <p14:sldId id="262"/>
            <p14:sldId id="326"/>
          </p14:sldIdLst>
        </p14:section>
        <p14:section name="Native Code" id="{98B61D1F-E37E-7943-AEA1-16CB83B58B16}">
          <p14:sldIdLst>
            <p14:sldId id="263"/>
            <p14:sldId id="333"/>
            <p14:sldId id="264"/>
          </p14:sldIdLst>
        </p14:section>
        <p14:section name="Libraries" id="{33767AE4-8B0F-FF49-BF19-4CFE1AC4B87A}">
          <p14:sldIdLst>
            <p14:sldId id="334"/>
            <p14:sldId id="265"/>
            <p14:sldId id="336"/>
            <p14:sldId id="337"/>
            <p14:sldId id="338"/>
            <p14:sldId id="339"/>
            <p14:sldId id="340"/>
            <p14:sldId id="341"/>
            <p14:sldId id="342"/>
            <p14:sldId id="335"/>
            <p14:sldId id="344"/>
            <p14:sldId id="345"/>
            <p14:sldId id="346"/>
            <p14:sldId id="343"/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34843"/>
    <p:restoredTop sz="76888"/>
  </p:normalViewPr>
  <p:slideViewPr>
    <p:cSldViewPr snapToGrid="0">
      <p:cViewPr varScale="1">
        <p:scale>
          <a:sx n="90" d="100"/>
          <a:sy n="90" d="100"/>
        </p:scale>
        <p:origin x="232" y="648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tiff>
</file>

<file path=ppt/media/image10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8" Type="http://schemas.openxmlformats.org/officeDocument/2006/relationships/hyperlink" Target="https://reactnative.dev/docs/0.61/components-and-apis#ios-components-and-apis" TargetMode="External"/><Relationship Id="rId3" Type="http://schemas.openxmlformats.org/officeDocument/2006/relationships/hyperlink" Target="https://reactnative.dev/docs/0.61/components-and-apis" TargetMode="External"/><Relationship Id="rId7" Type="http://schemas.openxmlformats.org/officeDocument/2006/relationships/hyperlink" Target="https://reactnative.dev/docs/0.61/components-and-apis#list-views" TargetMode="External"/><Relationship Id="rId12" Type="http://schemas.openxmlformats.org/officeDocument/2006/relationships/hyperlink" Target="http://www.awesome-react-native.com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reactnative.dev/docs/0.61/components-and-apis#user-interface" TargetMode="External"/><Relationship Id="rId11" Type="http://schemas.openxmlformats.org/officeDocument/2006/relationships/hyperlink" Target="https://www.npmjs.com/search?q=react-native&amp;page=1&amp;ranking=optimal" TargetMode="External"/><Relationship Id="rId5" Type="http://schemas.openxmlformats.org/officeDocument/2006/relationships/hyperlink" Target="https://reactnative.dev/docs/0.61/components-and-apis#basic-components" TargetMode="External"/><Relationship Id="rId10" Type="http://schemas.openxmlformats.org/officeDocument/2006/relationships/hyperlink" Target="https://reactnative.dev/docs/0.61/components-and-apis#others" TargetMode="External"/><Relationship Id="rId4" Type="http://schemas.openxmlformats.org/officeDocument/2006/relationships/hyperlink" Target="https://reactnative.dev/docs/0.61/intro-react-native-components" TargetMode="External"/><Relationship Id="rId9" Type="http://schemas.openxmlformats.org/officeDocument/2006/relationships/hyperlink" Target="https://reactnative.dev/docs/0.61/components-and-apis#android-components-and-apis" TargetMode="Externa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xpo.canny.io/feature-requests/p/support-for-realm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react-community/create-react-native-app" TargetMode="Externa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https://studio-</a:t>
            </a:r>
            <a:r>
              <a:rPr lang="en-US" dirty="0" err="1"/>
              <a:t>releases.realm.io</a:t>
            </a:r>
            <a:r>
              <a:rPr lang="en-US" dirty="0"/>
              <a:t>/latest/download/mac-dmg</a:t>
            </a:r>
          </a:p>
          <a:p>
            <a:r>
              <a:rPr lang="en-US" dirty="0"/>
              <a:t>https://studio-</a:t>
            </a:r>
            <a:r>
              <a:rPr lang="en-US" dirty="0" err="1"/>
              <a:t>releases.realm.io</a:t>
            </a:r>
            <a:r>
              <a:rPr lang="en-US" dirty="0"/>
              <a:t>/latest/download/</a:t>
            </a:r>
            <a:r>
              <a:rPr lang="en-US" dirty="0" err="1"/>
              <a:t>linux-appimage</a:t>
            </a:r>
            <a:endParaRPr lang="en-US" dirty="0"/>
          </a:p>
          <a:p>
            <a:r>
              <a:rPr lang="en-US" dirty="0"/>
              <a:t>https://studio-</a:t>
            </a:r>
            <a:r>
              <a:rPr lang="en-US" dirty="0" err="1"/>
              <a:t>releases.realm.io</a:t>
            </a:r>
            <a:r>
              <a:rPr lang="en-US" dirty="0"/>
              <a:t>/latest/download/win-setup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765464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21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https://reactnative.dev/docs/0.61/components-and-apis</a:t>
            </a:r>
            <a:endParaRPr lang="en-US" dirty="0"/>
          </a:p>
          <a:p>
            <a:pPr fontAlgn="base"/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React Native provides a number of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4"/>
              </a:rPr>
              <a:t>Core Components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. Open the link above, you will find a full list of components and APIs on the sidebar to the left. If you're not sure where to get started, take a look at the following categories: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5"/>
              </a:rPr>
              <a:t>Basic Components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6"/>
              </a:rPr>
              <a:t>User Interface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7"/>
              </a:rPr>
              <a:t>List Views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8"/>
              </a:rPr>
              <a:t>iOS-specific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9"/>
              </a:rPr>
              <a:t>Android-specific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10"/>
              </a:rPr>
              <a:t>Others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 fontAlgn="base"/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You're not limited to the components and APIs bundled with React Native. React Native is a community of thousands of developers. If you're looking for a library that does something specific, search the </a:t>
            </a:r>
            <a:r>
              <a:rPr lang="en-US" sz="1200" b="0" i="0" u="none" strike="noStrike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npm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registry for packages mentioning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11"/>
              </a:rPr>
              <a:t>react-native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 or check out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12"/>
              </a:rPr>
              <a:t>Awesome React Native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for a curated list.</a:t>
            </a:r>
          </a:p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9240743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8589270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7583559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0191117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realm.io</a:t>
            </a:r>
            <a:r>
              <a:rPr lang="en-US" dirty="0"/>
              <a:t>/docs/</a:t>
            </a:r>
            <a:r>
              <a:rPr lang="en-US" dirty="0" err="1"/>
              <a:t>javascript</a:t>
            </a:r>
            <a:r>
              <a:rPr lang="en-US" dirty="0"/>
              <a:t>/latest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8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673618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realm.io</a:t>
            </a:r>
            <a:r>
              <a:rPr lang="en-US" dirty="0"/>
              <a:t>/docs/</a:t>
            </a:r>
            <a:r>
              <a:rPr lang="en-US" dirty="0" err="1"/>
              <a:t>javascript</a:t>
            </a:r>
            <a:r>
              <a:rPr lang="en-US" dirty="0"/>
              <a:t>/</a:t>
            </a:r>
            <a:r>
              <a:rPr lang="en-US" dirty="0" err="1"/>
              <a:t>latest#getting-started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9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726778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You can then run your app on a device and in a simulator.</a:t>
            </a:r>
          </a:p>
          <a:p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Please note that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3"/>
              </a:rPr>
              <a:t>Expo does not support Realm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4"/>
              </a:rPr>
              <a:t>create-react-native-app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will not work.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6248003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realm.io</a:t>
            </a:r>
            <a:r>
              <a:rPr lang="en-US" dirty="0"/>
              <a:t>/products/realm-studio/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4485276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A2C6BF-2C8A-814A-867E-E27D467609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65043" y="4532313"/>
            <a:ext cx="1751134" cy="15176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6A4563-3D12-5743-98EE-FEFAFDA492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295650"/>
            <a:ext cx="12192000" cy="35623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60" r:id="rId3"/>
    <p:sldLayoutId id="2147483650" r:id="rId4"/>
    <p:sldLayoutId id="2147483651" r:id="rId5"/>
    <p:sldLayoutId id="2147483652" r:id="rId6"/>
    <p:sldLayoutId id="2147483653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nodejs.org/" TargetMode="External"/><Relationship Id="rId2" Type="http://schemas.openxmlformats.org/officeDocument/2006/relationships/hyperlink" Target="https://facebook.github.io/react-native/" TargetMode="Externa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realm.io/products/realm-studio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tiff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tudio-releases.realm.io/latest/download/mac-dmg" TargetMode="External"/><Relationship Id="rId7" Type="http://schemas.openxmlformats.org/officeDocument/2006/relationships/image" Target="../media/image10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9.tiff"/><Relationship Id="rId5" Type="http://schemas.openxmlformats.org/officeDocument/2006/relationships/hyperlink" Target="https://studio-releases.realm.io/latest/download/linux-appimage" TargetMode="External"/><Relationship Id="rId4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reactnative.dev/docs/0.61/stylesheet" TargetMode="External"/><Relationship Id="rId3" Type="http://schemas.openxmlformats.org/officeDocument/2006/relationships/hyperlink" Target="https://reactnative.dev/docs/0.61/view" TargetMode="External"/><Relationship Id="rId7" Type="http://schemas.openxmlformats.org/officeDocument/2006/relationships/hyperlink" Target="https://reactnative.dev/docs/0.61/scrollview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reactnative.dev/docs/0.61/textinput" TargetMode="External"/><Relationship Id="rId5" Type="http://schemas.openxmlformats.org/officeDocument/2006/relationships/hyperlink" Target="https://reactnative.dev/docs/0.61/image" TargetMode="External"/><Relationship Id="rId4" Type="http://schemas.openxmlformats.org/officeDocument/2006/relationships/hyperlink" Target="https://reactnative.dev/docs/0.61/text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9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facebook.github.io/react-native/docs/getting-started.html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92199E-4A2F-DC46-AE7F-3D34671D73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10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BD2E17-6E95-EC4F-91B6-BBB341DC3D7A}"/>
              </a:ext>
            </a:extLst>
          </p:cNvPr>
          <p:cNvSpPr txBox="1"/>
          <p:nvPr/>
        </p:nvSpPr>
        <p:spPr>
          <a:xfrm>
            <a:off x="488731" y="804041"/>
            <a:ext cx="5139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Installation - with React Native &gt;= v0.60</a:t>
            </a:r>
            <a:endParaRPr lang="en-VN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2CFBD6-D5C5-654A-B2EE-4A683CB8F4B6}"/>
              </a:ext>
            </a:extLst>
          </p:cNvPr>
          <p:cNvSpPr txBox="1"/>
          <p:nvPr/>
        </p:nvSpPr>
        <p:spPr>
          <a:xfrm>
            <a:off x="488731" y="1434663"/>
            <a:ext cx="6053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Create a new React Native project:</a:t>
            </a:r>
            <a:endParaRPr lang="en-VN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E61920-2A63-3D47-9781-1F3361DA4C8B}"/>
              </a:ext>
            </a:extLst>
          </p:cNvPr>
          <p:cNvSpPr txBox="1"/>
          <p:nvPr/>
        </p:nvSpPr>
        <p:spPr>
          <a:xfrm>
            <a:off x="756744" y="1955677"/>
            <a:ext cx="10597054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 err="1"/>
              <a:t>npx</a:t>
            </a:r>
            <a:r>
              <a:rPr lang="en-US" sz="1800" dirty="0"/>
              <a:t> react-native </a:t>
            </a:r>
            <a:r>
              <a:rPr lang="en-US" sz="1800" dirty="0" err="1"/>
              <a:t>init</a:t>
            </a:r>
            <a:r>
              <a:rPr lang="en-US" sz="1800" dirty="0"/>
              <a:t> &lt;project-name&gt;</a:t>
            </a:r>
            <a:endParaRPr lang="en-VN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A2E56E-F92F-3749-83BF-3CD25D9173A6}"/>
              </a:ext>
            </a:extLst>
          </p:cNvPr>
          <p:cNvSpPr txBox="1"/>
          <p:nvPr/>
        </p:nvSpPr>
        <p:spPr>
          <a:xfrm>
            <a:off x="488731" y="2490950"/>
            <a:ext cx="10865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Change directories into the new project (cd &lt;project-name&gt;) and add the realm dependency:</a:t>
            </a:r>
            <a:endParaRPr lang="en-VN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4CB876-A70C-7643-87AB-6F44A0241B23}"/>
              </a:ext>
            </a:extLst>
          </p:cNvPr>
          <p:cNvSpPr txBox="1"/>
          <p:nvPr/>
        </p:nvSpPr>
        <p:spPr>
          <a:xfrm>
            <a:off x="756744" y="2907580"/>
            <a:ext cx="10597055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 err="1"/>
              <a:t>npm</a:t>
            </a:r>
            <a:r>
              <a:rPr lang="en-US" sz="1800" dirty="0"/>
              <a:t> install --save realm</a:t>
            </a:r>
            <a:endParaRPr lang="en-VN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6800E7-7913-FB49-930D-44D8B833EAEF}"/>
              </a:ext>
            </a:extLst>
          </p:cNvPr>
          <p:cNvSpPr txBox="1"/>
          <p:nvPr/>
        </p:nvSpPr>
        <p:spPr>
          <a:xfrm>
            <a:off x="488731" y="3429000"/>
            <a:ext cx="10865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For the iOS app, you can build the app using </a:t>
            </a:r>
            <a:r>
              <a:rPr lang="en-US" sz="1800" dirty="0" err="1"/>
              <a:t>Cocoapod</a:t>
            </a:r>
            <a:r>
              <a:rPr lang="en-US" sz="1800" dirty="0"/>
              <a:t>: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59EA6B-4545-484A-989C-C73B736463EB}"/>
              </a:ext>
            </a:extLst>
          </p:cNvPr>
          <p:cNvSpPr txBox="1"/>
          <p:nvPr/>
        </p:nvSpPr>
        <p:spPr>
          <a:xfrm>
            <a:off x="756744" y="3798331"/>
            <a:ext cx="10597054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/>
              <a:t>cd </a:t>
            </a:r>
            <a:r>
              <a:rPr lang="en-US" sz="1800" dirty="0" err="1"/>
              <a:t>ios</a:t>
            </a:r>
            <a:r>
              <a:rPr lang="en-US" sz="1800" dirty="0"/>
              <a:t> </a:t>
            </a:r>
            <a:r>
              <a:rPr lang="en-US" sz="1800" b="1" dirty="0"/>
              <a:t>&amp;&amp;</a:t>
            </a:r>
            <a:r>
              <a:rPr lang="en-US" sz="1800" dirty="0"/>
              <a:t> pod install </a:t>
            </a:r>
            <a:r>
              <a:rPr lang="en-US" sz="1800" b="1" dirty="0"/>
              <a:t>&amp;&amp;</a:t>
            </a:r>
            <a:r>
              <a:rPr lang="en-US" sz="1800" dirty="0"/>
              <a:t> cd ..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334964557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3392199E-4A2F-DC46-AE7F-3D34671D738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11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2BD2E17-6E95-EC4F-91B6-BBB341DC3D7A}"/>
              </a:ext>
            </a:extLst>
          </p:cNvPr>
          <p:cNvSpPr txBox="1"/>
          <p:nvPr/>
        </p:nvSpPr>
        <p:spPr>
          <a:xfrm>
            <a:off x="488731" y="804041"/>
            <a:ext cx="5139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Installation - with React Native &lt; v0.60</a:t>
            </a:r>
            <a:endParaRPr lang="en-VN" sz="20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72CFBD6-D5C5-654A-B2EE-4A683CB8F4B6}"/>
              </a:ext>
            </a:extLst>
          </p:cNvPr>
          <p:cNvSpPr txBox="1"/>
          <p:nvPr/>
        </p:nvSpPr>
        <p:spPr>
          <a:xfrm>
            <a:off x="488731" y="1434663"/>
            <a:ext cx="605395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Create a new React Native project:</a:t>
            </a:r>
            <a:endParaRPr lang="en-VN" sz="18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9E61920-2A63-3D47-9781-1F3361DA4C8B}"/>
              </a:ext>
            </a:extLst>
          </p:cNvPr>
          <p:cNvSpPr txBox="1"/>
          <p:nvPr/>
        </p:nvSpPr>
        <p:spPr>
          <a:xfrm>
            <a:off x="756744" y="1955677"/>
            <a:ext cx="10597054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 err="1"/>
              <a:t>npx</a:t>
            </a:r>
            <a:r>
              <a:rPr lang="en-US" sz="1800" dirty="0"/>
              <a:t> react-native </a:t>
            </a:r>
            <a:r>
              <a:rPr lang="en-US" sz="1800" dirty="0" err="1"/>
              <a:t>init</a:t>
            </a:r>
            <a:r>
              <a:rPr lang="en-US" sz="1800" dirty="0"/>
              <a:t> &lt;project-name&gt;</a:t>
            </a:r>
            <a:endParaRPr lang="en-VN" sz="1800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49A2E56E-F92F-3749-83BF-3CD25D9173A6}"/>
              </a:ext>
            </a:extLst>
          </p:cNvPr>
          <p:cNvSpPr txBox="1"/>
          <p:nvPr/>
        </p:nvSpPr>
        <p:spPr>
          <a:xfrm>
            <a:off x="488731" y="2490950"/>
            <a:ext cx="10865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Change directories into the new project (cd &lt;project-name&gt;) and add the realm dependency:</a:t>
            </a:r>
            <a:endParaRPr lang="en-VN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4CB876-A70C-7643-87AB-6F44A0241B23}"/>
              </a:ext>
            </a:extLst>
          </p:cNvPr>
          <p:cNvSpPr txBox="1"/>
          <p:nvPr/>
        </p:nvSpPr>
        <p:spPr>
          <a:xfrm>
            <a:off x="756744" y="2907580"/>
            <a:ext cx="10597055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 err="1"/>
              <a:t>npm</a:t>
            </a:r>
            <a:r>
              <a:rPr lang="en-US" sz="1800" dirty="0"/>
              <a:t> install --save realm</a:t>
            </a:r>
            <a:endParaRPr lang="en-VN" sz="1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76800E7-7913-FB49-930D-44D8B833EAEF}"/>
              </a:ext>
            </a:extLst>
          </p:cNvPr>
          <p:cNvSpPr txBox="1"/>
          <p:nvPr/>
        </p:nvSpPr>
        <p:spPr>
          <a:xfrm>
            <a:off x="488731" y="3429000"/>
            <a:ext cx="108650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Next, link your project to the realm native module.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159EA6B-4545-484A-989C-C73B736463EB}"/>
              </a:ext>
            </a:extLst>
          </p:cNvPr>
          <p:cNvSpPr txBox="1"/>
          <p:nvPr/>
        </p:nvSpPr>
        <p:spPr>
          <a:xfrm>
            <a:off x="756744" y="3798331"/>
            <a:ext cx="10597054" cy="36933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1800" dirty="0"/>
              <a:t>cd </a:t>
            </a:r>
            <a:r>
              <a:rPr lang="en-US" sz="1800" dirty="0" err="1"/>
              <a:t>ios</a:t>
            </a:r>
            <a:r>
              <a:rPr lang="en-US" sz="1800" dirty="0"/>
              <a:t> </a:t>
            </a:r>
            <a:r>
              <a:rPr lang="en-US" sz="1800" b="1" dirty="0"/>
              <a:t>&amp;&amp;</a:t>
            </a:r>
            <a:r>
              <a:rPr lang="en-US" sz="1800" dirty="0"/>
              <a:t> pod install </a:t>
            </a:r>
            <a:r>
              <a:rPr lang="en-US" sz="1800" b="1" dirty="0"/>
              <a:t>&amp;&amp;</a:t>
            </a:r>
            <a:r>
              <a:rPr lang="en-US" sz="1800" dirty="0"/>
              <a:t> cd ..</a:t>
            </a:r>
            <a:endParaRPr lang="en-VN" sz="1800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F89895F-3C08-1647-AB11-4C5FEC33AABE}"/>
              </a:ext>
            </a:extLst>
          </p:cNvPr>
          <p:cNvSpPr txBox="1"/>
          <p:nvPr/>
        </p:nvSpPr>
        <p:spPr>
          <a:xfrm>
            <a:off x="599090" y="4422900"/>
            <a:ext cx="10405241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i="1" dirty="0"/>
              <a:t>Warning for Android:</a:t>
            </a:r>
            <a:r>
              <a:rPr lang="en-US" sz="1800" b="1" dirty="0"/>
              <a:t>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Depending on the version, </a:t>
            </a:r>
            <a:r>
              <a:rPr lang="en-US" sz="1800" dirty="0">
                <a:highlight>
                  <a:srgbClr val="C0C0C0"/>
                </a:highlight>
              </a:rPr>
              <a:t>react-native link</a:t>
            </a:r>
            <a:r>
              <a:rPr lang="en-US" sz="1800" dirty="0"/>
              <a:t> may generate an invalid configuration, updating Gradle correctly (</a:t>
            </a:r>
            <a:r>
              <a:rPr lang="en-US" sz="1800" dirty="0">
                <a:highlight>
                  <a:srgbClr val="C0C0C0"/>
                </a:highlight>
              </a:rPr>
              <a:t>android/</a:t>
            </a:r>
            <a:r>
              <a:rPr lang="en-US" sz="1800" dirty="0" err="1">
                <a:highlight>
                  <a:srgbClr val="C0C0C0"/>
                </a:highlight>
              </a:rPr>
              <a:t>settings.gradle</a:t>
            </a:r>
            <a:r>
              <a:rPr lang="en-US" sz="1800" dirty="0"/>
              <a:t> and </a:t>
            </a:r>
            <a:r>
              <a:rPr lang="en-US" sz="1800" dirty="0">
                <a:highlight>
                  <a:srgbClr val="C0C0C0"/>
                </a:highlight>
              </a:rPr>
              <a:t>android/app/</a:t>
            </a:r>
            <a:r>
              <a:rPr lang="en-US" sz="1800" dirty="0" err="1">
                <a:highlight>
                  <a:srgbClr val="C0C0C0"/>
                </a:highlight>
              </a:rPr>
              <a:t>build.gradle</a:t>
            </a:r>
            <a:r>
              <a:rPr lang="en-US" sz="1800" dirty="0"/>
              <a:t>) but failing to add the Realm module.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Confirm that react-native link has added the Realm module; if it has not, link manually to the library with the steps on the next slides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188921665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C6805CF-5F4D-734D-A05E-CECBE00162B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12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3813B98-DBA7-0443-A230-6D5D26807463}"/>
              </a:ext>
            </a:extLst>
          </p:cNvPr>
          <p:cNvSpPr txBox="1"/>
          <p:nvPr/>
        </p:nvSpPr>
        <p:spPr>
          <a:xfrm>
            <a:off x="709447" y="693685"/>
            <a:ext cx="67161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1. Add the following lines to </a:t>
            </a:r>
            <a:r>
              <a:rPr lang="en-US" sz="1800" dirty="0">
                <a:highlight>
                  <a:srgbClr val="C0C0C0"/>
                </a:highlight>
              </a:rPr>
              <a:t>android/</a:t>
            </a:r>
            <a:r>
              <a:rPr lang="en-US" sz="1800" dirty="0" err="1">
                <a:highlight>
                  <a:srgbClr val="C0C0C0"/>
                </a:highlight>
              </a:rPr>
              <a:t>settings.gradle</a:t>
            </a:r>
            <a:r>
              <a:rPr lang="en-US" sz="1800" dirty="0"/>
              <a:t>:</a:t>
            </a:r>
            <a:endParaRPr lang="en-VN" sz="1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6B7B29E-9735-884B-A070-C6DA562B6C6D}"/>
              </a:ext>
            </a:extLst>
          </p:cNvPr>
          <p:cNvSpPr/>
          <p:nvPr/>
        </p:nvSpPr>
        <p:spPr>
          <a:xfrm>
            <a:off x="1019502" y="1315009"/>
            <a:ext cx="10334298" cy="64633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include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':realm'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project(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':realm'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).projectDir =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File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(rootProject.projectDir,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'../node_modules/realm/android'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72CF9A2-3F48-9447-A5F4-2047187FD85C}"/>
              </a:ext>
            </a:extLst>
          </p:cNvPr>
          <p:cNvSpPr txBox="1"/>
          <p:nvPr/>
        </p:nvSpPr>
        <p:spPr>
          <a:xfrm>
            <a:off x="709447" y="2254472"/>
            <a:ext cx="807194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2. Add Realm to dependencies in </a:t>
            </a:r>
            <a:r>
              <a:rPr lang="en-US" sz="1800" dirty="0">
                <a:highlight>
                  <a:srgbClr val="C0C0C0"/>
                </a:highlight>
              </a:rPr>
              <a:t>android/app/</a:t>
            </a:r>
            <a:r>
              <a:rPr lang="en-US" sz="1800" dirty="0" err="1">
                <a:highlight>
                  <a:srgbClr val="C0C0C0"/>
                </a:highlight>
              </a:rPr>
              <a:t>build.gradle</a:t>
            </a:r>
            <a:r>
              <a:rPr lang="en-US" sz="1800" dirty="0"/>
              <a:t>:</a:t>
            </a:r>
            <a:endParaRPr lang="en-VN" sz="1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93C5A87-AF83-334F-9FC7-22BD39E93014}"/>
              </a:ext>
            </a:extLst>
          </p:cNvPr>
          <p:cNvSpPr/>
          <p:nvPr/>
        </p:nvSpPr>
        <p:spPr>
          <a:xfrm>
            <a:off x="1019502" y="2747886"/>
            <a:ext cx="10334298" cy="25853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When using Android Gradle plugin 3.0 or higher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dependencies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implementation project(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':realm'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When using Android Gradle plugin lower than 3.0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dependencies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compile project(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':realm'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643009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7E8102B-F967-E149-9653-2778BDFECDF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13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5A4F21-EE37-D349-BA3C-F5486FAFBB63}"/>
              </a:ext>
            </a:extLst>
          </p:cNvPr>
          <p:cNvSpPr txBox="1"/>
          <p:nvPr/>
        </p:nvSpPr>
        <p:spPr>
          <a:xfrm>
            <a:off x="725214" y="740979"/>
            <a:ext cx="72048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3. Add the import and link the package in </a:t>
            </a:r>
            <a:r>
              <a:rPr lang="en-US" sz="1800" dirty="0" err="1">
                <a:highlight>
                  <a:srgbClr val="C0C0C0"/>
                </a:highlight>
              </a:rPr>
              <a:t>MainApplication.java</a:t>
            </a:r>
            <a:r>
              <a:rPr lang="en-US" sz="1800" dirty="0"/>
              <a:t>:</a:t>
            </a:r>
            <a:endParaRPr lang="en-VN" sz="1800" dirty="0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5081226-4F9E-F641-8840-4CDF71C89296}"/>
              </a:ext>
            </a:extLst>
          </p:cNvPr>
          <p:cNvSpPr/>
          <p:nvPr/>
        </p:nvSpPr>
        <p:spPr>
          <a:xfrm>
            <a:off x="483476" y="1434660"/>
            <a:ext cx="11225048" cy="331885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ts val="1500"/>
              </a:lnSpc>
              <a:spcAft>
                <a:spcPts val="7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555555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io.realm.react.RealmReactPackage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i="1" dirty="0">
                <a:solidFill>
                  <a:srgbClr val="99998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add this import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spcAft>
                <a:spcPts val="7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spcAft>
                <a:spcPts val="7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public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solidFill>
                  <a:srgbClr val="44558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MainApplication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solidFill>
                  <a:srgbClr val="44558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Application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implements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solidFill>
                  <a:srgbClr val="44558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ReactApplication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spcAft>
                <a:spcPts val="7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b="1" dirty="0">
                <a:solidFill>
                  <a:srgbClr val="3C5D5D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@Override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spcAft>
                <a:spcPts val="7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protected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solidFill>
                  <a:srgbClr val="44558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List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&lt;</a:t>
            </a:r>
            <a:r>
              <a:rPr lang="en-VN" sz="1800" b="1" dirty="0">
                <a:solidFill>
                  <a:srgbClr val="44558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ReactPackage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solidFill>
                  <a:srgbClr val="99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getPackages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spcAft>
                <a:spcPts val="7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solidFill>
                  <a:srgbClr val="44558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Arrays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.&lt;</a:t>
            </a:r>
            <a:r>
              <a:rPr lang="en-VN" sz="1800" b="1" dirty="0">
                <a:solidFill>
                  <a:srgbClr val="44558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ReactPackage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VN" sz="1800" dirty="0">
                <a:solidFill>
                  <a:srgbClr val="1C233F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asList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spcAft>
                <a:spcPts val="7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solidFill>
                  <a:srgbClr val="99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MainReactPackage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spcAft>
                <a:spcPts val="7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    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b="1" dirty="0">
                <a:solidFill>
                  <a:srgbClr val="990000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RealmReactPackage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()</a:t>
            </a: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i="1" dirty="0">
                <a:solidFill>
                  <a:srgbClr val="999988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// add this line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spcAft>
                <a:spcPts val="7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00"/>
              </a:lnSpc>
              <a:spcAft>
                <a:spcPts val="750"/>
              </a:spcAft>
              <a:tabLst>
                <a:tab pos="581660" algn="l"/>
                <a:tab pos="1163320" algn="l"/>
                <a:tab pos="1744980" algn="l"/>
                <a:tab pos="2326640" algn="l"/>
                <a:tab pos="2908300" algn="l"/>
                <a:tab pos="3489960" algn="l"/>
                <a:tab pos="4071620" algn="l"/>
                <a:tab pos="4653280" algn="l"/>
                <a:tab pos="5234940" algn="l"/>
                <a:tab pos="5816600" algn="l"/>
                <a:tab pos="6398260" algn="l"/>
                <a:tab pos="6979920" algn="l"/>
                <a:tab pos="7561580" algn="l"/>
                <a:tab pos="8143240" algn="l"/>
                <a:tab pos="8724900" algn="l"/>
                <a:tab pos="9306560" algn="l"/>
              </a:tabLst>
            </a:pPr>
            <a:r>
              <a:rPr lang="en-VN" sz="1800" dirty="0">
                <a:solidFill>
                  <a:srgbClr val="333333"/>
                </a:solidFill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b="1" dirty="0">
                <a:latin typeface="Courier New" panose="02070309020205020404" pitchFamily="49" charset="0"/>
                <a:ea typeface="Times New Roman" panose="02020603050405020304" pitchFamily="18" charset="0"/>
              </a:rPr>
              <a:t>}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43816429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39D58CC0-9F4C-9446-A7B6-14976F0D49A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14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2AACE7F-36C5-6C40-8D7B-BD7F209CEAF1}"/>
              </a:ext>
            </a:extLst>
          </p:cNvPr>
          <p:cNvSpPr txBox="1"/>
          <p:nvPr/>
        </p:nvSpPr>
        <p:spPr>
          <a:xfrm>
            <a:off x="475593" y="977467"/>
            <a:ext cx="114273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You’re now ready to go. To see Realm in action, replace the definition of class &lt;project-name&gt; with the following in </a:t>
            </a:r>
            <a:r>
              <a:rPr lang="en-US" sz="1800" dirty="0" err="1">
                <a:highlight>
                  <a:srgbClr val="C0C0C0"/>
                </a:highlight>
              </a:rPr>
              <a:t>App.js</a:t>
            </a:r>
            <a:r>
              <a:rPr lang="en-US" sz="1800" dirty="0"/>
              <a:t>:</a:t>
            </a:r>
            <a:endParaRPr lang="en-VN" sz="1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832B21D-09A6-EA47-838D-BB28B6846FC6}"/>
              </a:ext>
            </a:extLst>
          </p:cNvPr>
          <p:cNvSpPr/>
          <p:nvPr/>
        </p:nvSpPr>
        <p:spPr>
          <a:xfrm>
            <a:off x="1392621" y="2042763"/>
            <a:ext cx="5796455" cy="4250523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Realm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= require(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'realm'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App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constructor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(props)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super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(props);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.state = { realm: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null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componentDidMount()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Realm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.open({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schema: [{name: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'Dog'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properties: {name: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'string'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}}]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}).then(realm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realm.write(()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realm.create(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'Dog'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{name: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'Rex'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.setState({ realm 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476047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FE9150F-ED25-A44E-82DD-8B813CAE14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15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D4A5A6B-611F-7245-AAED-B04785AEBD34}"/>
              </a:ext>
            </a:extLst>
          </p:cNvPr>
          <p:cNvSpPr/>
          <p:nvPr/>
        </p:nvSpPr>
        <p:spPr>
          <a:xfrm>
            <a:off x="352096" y="1484557"/>
            <a:ext cx="4298732" cy="309636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componentWillUnmount()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Close the realm if there is one open.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{realm} =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.state;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(realm !==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null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&amp;&amp; !realm.isClosed)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realm.close();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info =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.state.realm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?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'Number of dogs in this Realm: 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+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.state.realm.objects(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'Dog'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).length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'Loading...'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B906199E-CBDE-5048-B7D3-2BBC36B345D4}"/>
              </a:ext>
            </a:extLst>
          </p:cNvPr>
          <p:cNvSpPr/>
          <p:nvPr/>
        </p:nvSpPr>
        <p:spPr>
          <a:xfrm>
            <a:off x="5257800" y="1797992"/>
            <a:ext cx="6096000" cy="4248727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StatusBar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barStyle=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"dark-content"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SafeAreaView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ScrollView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contentInsetAdjustmentBehavior=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"automatic"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style={styles.scrollView}&gt;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style={styles.body}&gt;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style={styles.description}&gt;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  {info}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ScrollView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SafeAreaView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331096808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EFAE68-BFBA-1E4C-B6D6-8E7953D74D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16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D23B65-F0C3-954B-86E7-A46280F765C3}"/>
              </a:ext>
            </a:extLst>
          </p:cNvPr>
          <p:cNvSpPr txBox="1"/>
          <p:nvPr/>
        </p:nvSpPr>
        <p:spPr>
          <a:xfrm>
            <a:off x="617483" y="958987"/>
            <a:ext cx="2459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Introduction</a:t>
            </a:r>
            <a:endParaRPr lang="en-VN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336346-9BEC-DE46-82A3-BA8CF865997A}"/>
              </a:ext>
            </a:extLst>
          </p:cNvPr>
          <p:cNvSpPr txBox="1"/>
          <p:nvPr/>
        </p:nvSpPr>
        <p:spPr>
          <a:xfrm>
            <a:off x="509752" y="1639614"/>
            <a:ext cx="109990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Realm JavaScript enables you to efficiently write your app’s model layer in a safe, persisted and fast way. It’s designed to work with </a:t>
            </a:r>
            <a:r>
              <a:rPr lang="en-US" sz="1800" dirty="0">
                <a:hlinkClick r:id="rId2"/>
              </a:rPr>
              <a:t>React Native</a:t>
            </a:r>
            <a:r>
              <a:rPr lang="en-US" sz="1800" dirty="0"/>
              <a:t> and </a:t>
            </a:r>
            <a:r>
              <a:rPr lang="en-US" sz="1800" dirty="0">
                <a:hlinkClick r:id="rId3"/>
              </a:rPr>
              <a:t>Node.js</a:t>
            </a:r>
            <a:r>
              <a:rPr lang="en-US" sz="1800" dirty="0"/>
              <a:t>.</a:t>
            </a:r>
            <a:endParaRPr lang="en-VN" sz="1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A7CE49B-0BD2-D94F-B267-F09F3D2760AD}"/>
              </a:ext>
            </a:extLst>
          </p:cNvPr>
          <p:cNvSpPr/>
          <p:nvPr/>
        </p:nvSpPr>
        <p:spPr>
          <a:xfrm>
            <a:off x="617483" y="3286280"/>
            <a:ext cx="5073869" cy="2634696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Realm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= require(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'realm'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Define your models and their properties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CarSchema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name: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'Car'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properties: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make: 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'string'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model: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'string'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miles: {type: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'int'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CF4CC8B-9656-2E40-8AF4-00706F195450}"/>
              </a:ext>
            </a:extLst>
          </p:cNvPr>
          <p:cNvSpPr/>
          <p:nvPr/>
        </p:nvSpPr>
        <p:spPr>
          <a:xfrm>
            <a:off x="6500650" y="3463232"/>
            <a:ext cx="4508938" cy="217303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PersonSchema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=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name: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'Person'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properties: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name:    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'string'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birthday: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'date'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cars:    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'Car[]'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a list of Cars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picture: 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'data?'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optional property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7768D5-46C2-EB49-8AA2-01686AD09F1D}"/>
              </a:ext>
            </a:extLst>
          </p:cNvPr>
          <p:cNvSpPr txBox="1"/>
          <p:nvPr/>
        </p:nvSpPr>
        <p:spPr>
          <a:xfrm>
            <a:off x="617483" y="2498004"/>
            <a:ext cx="28640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Here’s a quick example: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247800444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CE5A654-FE58-AD4C-92D1-77A8C0A50C5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17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78056549-1983-E84B-81C7-3559B1F2E789}"/>
              </a:ext>
            </a:extLst>
          </p:cNvPr>
          <p:cNvSpPr/>
          <p:nvPr/>
        </p:nvSpPr>
        <p:spPr>
          <a:xfrm>
            <a:off x="462455" y="1540214"/>
            <a:ext cx="5764924" cy="401969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Realm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.open({schema: [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CarSchema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PersonSchema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]})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.then(realm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Create Realm objects and write to local storage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realm.write(()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myCar = realm.create(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'Car'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make: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'Honda'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model: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'Civic'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miles: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1000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myCar.miles +=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Update a property value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Query Realm for all cars with a high mileage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cars = realm.objects(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'Car'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).filtered(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'miles &gt; 1000'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Will return a Results object with our 1 car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cars.length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=&gt; 1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9F856F6-DFC1-5748-A161-12862ADEBE6F}"/>
              </a:ext>
            </a:extLst>
          </p:cNvPr>
          <p:cNvSpPr/>
          <p:nvPr/>
        </p:nvSpPr>
        <p:spPr>
          <a:xfrm>
            <a:off x="6658304" y="2041529"/>
            <a:ext cx="5071241" cy="202696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4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realm.write(()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myCar = realm.create(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'Car'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make: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'Ford'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model: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'Focus'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miles: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2000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Query results are updated in realtime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4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cars.length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=&gt; 2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16511647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EFAE68-BFBA-1E4C-B6D6-8E7953D74D4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18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4D23B65-F0C3-954B-86E7-A46280F765C3}"/>
              </a:ext>
            </a:extLst>
          </p:cNvPr>
          <p:cNvSpPr txBox="1"/>
          <p:nvPr/>
        </p:nvSpPr>
        <p:spPr>
          <a:xfrm>
            <a:off x="617483" y="958987"/>
            <a:ext cx="2459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Realm Studio</a:t>
            </a:r>
            <a:endParaRPr lang="en-VN" sz="2000" b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E336346-9BEC-DE46-82A3-BA8CF865997A}"/>
              </a:ext>
            </a:extLst>
          </p:cNvPr>
          <p:cNvSpPr txBox="1"/>
          <p:nvPr/>
        </p:nvSpPr>
        <p:spPr>
          <a:xfrm>
            <a:off x="430926" y="1643896"/>
            <a:ext cx="2848302" cy="41242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hlinkClick r:id="rId3"/>
              </a:rPr>
              <a:t>Realm Studio</a:t>
            </a:r>
            <a:r>
              <a:rPr lang="en-US" sz="1800" dirty="0"/>
              <a:t> is our premiere developer tool, built so you can easily manage the Realm Database and Realm Platform.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With </a:t>
            </a:r>
            <a:r>
              <a:rPr lang="en-US" sz="1800" dirty="0">
                <a:hlinkClick r:id="rId3"/>
              </a:rPr>
              <a:t>Realm Studio</a:t>
            </a:r>
            <a:r>
              <a:rPr lang="en-US" sz="1800" dirty="0"/>
              <a:t>, you can open and edit local and synced Realms, and administer any Realm Cloud instance. It supports Mac, Windows and Linux.</a:t>
            </a:r>
            <a:endParaRPr lang="en-VN" sz="1800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77C43A85-F5C4-B444-AE79-ACE075C4875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77862" y="1359097"/>
            <a:ext cx="8096655" cy="4947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069400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B32074A-413B-DD4A-8424-167DCFA1561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19</a:t>
            </a:fld>
            <a:endParaRPr lang="ja-JP" altLang="en-US"/>
          </a:p>
        </p:txBody>
      </p:sp>
      <p:pic>
        <p:nvPicPr>
          <p:cNvPr id="3" name="Picture 2">
            <a:hlinkClick r:id="rId3"/>
            <a:extLst>
              <a:ext uri="{FF2B5EF4-FFF2-40B4-BE49-F238E27FC236}">
                <a16:creationId xmlns:a16="http://schemas.microsoft.com/office/drawing/2014/main" id="{C60BB9BC-C4E9-3D49-B065-31607AAF3E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07528" y="2839545"/>
            <a:ext cx="2819400" cy="1778000"/>
          </a:xfrm>
          <a:prstGeom prst="rect">
            <a:avLst/>
          </a:prstGeom>
        </p:spPr>
      </p:pic>
      <p:pic>
        <p:nvPicPr>
          <p:cNvPr id="4" name="Picture 3">
            <a:hlinkClick r:id="rId5"/>
            <a:extLst>
              <a:ext uri="{FF2B5EF4-FFF2-40B4-BE49-F238E27FC236}">
                <a16:creationId xmlns:a16="http://schemas.microsoft.com/office/drawing/2014/main" id="{0327F1A9-411A-0D49-96CF-50A84AF7E1B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43752" y="2820931"/>
            <a:ext cx="3009900" cy="16891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C4F6F4B-17A7-4A44-88DA-B42AEE0BC27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22172" y="2787648"/>
            <a:ext cx="3162300" cy="17145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35B986A-61D1-E941-A5A7-9AB0445E76C0}"/>
              </a:ext>
            </a:extLst>
          </p:cNvPr>
          <p:cNvSpPr txBox="1"/>
          <p:nvPr/>
        </p:nvSpPr>
        <p:spPr>
          <a:xfrm>
            <a:off x="4043855" y="1876097"/>
            <a:ext cx="38783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1800" dirty="0"/>
              <a:t>Download and install Realm Studio</a:t>
            </a:r>
          </a:p>
        </p:txBody>
      </p:sp>
    </p:spTree>
    <p:extLst>
      <p:ext uri="{BB962C8B-B14F-4D97-AF65-F5344CB8AC3E}">
        <p14:creationId xmlns:p14="http://schemas.microsoft.com/office/powerpoint/2010/main" val="8427014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E37B9023-2EDE-4BF9-A251-81CC3C9DD9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</p:spPr>
        <p:txBody>
          <a:bodyPr/>
          <a:lstStyle/>
          <a:p>
            <a:r>
              <a:rPr lang="en-US" dirty="0"/>
              <a:t>Components and APIs</a:t>
            </a:r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13B35DB-3A6C-4025-8955-8F4F54E791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r>
              <a:rPr lang="en-US" dirty="0"/>
              <a:t>Basic components and APIs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A0FA107-79C0-FF4C-800F-F2127B0E2602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0469517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E14626-FFA6-0B43-8109-52F698037DB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20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987886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21</a:t>
            </a:fld>
            <a:endParaRPr lang="ja-JP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684A86FC-6A97-4489-B340-1EECDE82C6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</p:spPr>
        <p:txBody>
          <a:bodyPr/>
          <a:lstStyle/>
          <a:p>
            <a:r>
              <a:rPr lang="en-US" dirty="0"/>
              <a:t>Basic Components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E8CF127-9136-C24A-A0C0-4B959FC523CC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3</a:t>
            </a:fld>
            <a:endParaRPr lang="ja-JP" altLang="en-US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9888E2B-027B-5540-89E9-0CD8BC189E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72464950"/>
              </p:ext>
            </p:extLst>
          </p:nvPr>
        </p:nvGraphicFramePr>
        <p:xfrm>
          <a:off x="647700" y="1906781"/>
          <a:ext cx="4419599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View</a:t>
                      </a:r>
                      <a:endParaRPr lang="en-VN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The most fundamental component for building a UI.</a:t>
                      </a:r>
                      <a:endParaRPr lang="en-V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F575A712-BB3C-4849-BBA5-95DCD0405A7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7569352"/>
              </p:ext>
            </p:extLst>
          </p:nvPr>
        </p:nvGraphicFramePr>
        <p:xfrm>
          <a:off x="5959642" y="1908562"/>
          <a:ext cx="4571999" cy="804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19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Text</a:t>
                      </a:r>
                      <a:endParaRPr lang="en-VN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 component for displaying text.</a:t>
                      </a:r>
                      <a:endParaRPr lang="en-V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BB7A384D-B1E5-5549-89FF-48346B01E3E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50769760"/>
              </p:ext>
            </p:extLst>
          </p:nvPr>
        </p:nvGraphicFramePr>
        <p:xfrm>
          <a:off x="647700" y="3538192"/>
          <a:ext cx="4419599" cy="804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600" b="0" i="0" u="none" strike="noStrike" cap="non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Image</a:t>
                      </a:r>
                      <a:endParaRPr lang="en-VN" sz="16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 component for displaying images.</a:t>
                      </a:r>
                      <a:endParaRPr lang="en-V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1B2F63E7-9CFF-EA4A-8340-AAC6BA684BF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02042344"/>
              </p:ext>
            </p:extLst>
          </p:nvPr>
        </p:nvGraphicFramePr>
        <p:xfrm>
          <a:off x="5959642" y="3538192"/>
          <a:ext cx="4571998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1998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>
                              <a:lumMod val="95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TextInput</a:t>
                      </a:r>
                      <a:endParaRPr lang="en-VN" sz="1800" dirty="0">
                        <a:solidFill>
                          <a:schemeClr val="bg1">
                            <a:lumMod val="95000"/>
                          </a:schemeClr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A component for inputting text into the app via a keyboard.</a:t>
                      </a:r>
                      <a:endParaRPr lang="en-V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607A3F73-C625-D649-B46F-84A50F5998B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8913115"/>
              </p:ext>
            </p:extLst>
          </p:nvPr>
        </p:nvGraphicFramePr>
        <p:xfrm>
          <a:off x="647700" y="5024092"/>
          <a:ext cx="4419600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600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ScrollView</a:t>
                      </a:r>
                      <a:endParaRPr lang="en-VN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Provides a scrolling container that can host multiple components and views.</a:t>
                      </a:r>
                      <a:endParaRPr lang="en-V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B4353D51-BA1D-A447-BF54-63A92C65204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5330694"/>
              </p:ext>
            </p:extLst>
          </p:nvPr>
        </p:nvGraphicFramePr>
        <p:xfrm>
          <a:off x="5959641" y="5024092"/>
          <a:ext cx="4571999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19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StyleSheet</a:t>
                      </a:r>
                      <a:endParaRPr lang="en-VN" sz="1800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  <a:sym typeface="Arial"/>
                        </a:rPr>
                        <a:t>Provides an abstraction layer similar to CSS stylesheets.</a:t>
                      </a:r>
                      <a:endParaRPr lang="en-VN" sz="18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059927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D2F0FC6-56E6-B54D-BCFE-5208FEEE66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Native code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FD6A83AE-4D00-374B-9EEC-C5DD94382F0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0"/>
            <a:r>
              <a:rPr lang="en-VN" dirty="0"/>
              <a:t>- Native Modules</a:t>
            </a:r>
          </a:p>
          <a:p>
            <a:pPr marL="228600" indent="0"/>
            <a:r>
              <a:rPr lang="en-VN" dirty="0"/>
              <a:t>- Native Components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AF5B013-2CA4-BC46-89BA-9234EBFE845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4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362835062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13C291-31A6-9146-907A-7548F6B594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6D2DEF7-4210-CF4A-B57E-95D133CDDF0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58CFEBB-DBCC-514C-BFC0-E51A7034E6E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5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9319241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C6224-C38F-2342-9C5D-BF39AE1F4A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EB132F-63BD-6C40-B04E-A20ACDEDB33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D6A35F4-EFFF-964E-B719-FC79E9C859A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6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91897420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8677E7-17C2-BE48-96AD-56B267C29D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0" dirty="0"/>
              <a:t>Popular libraries</a:t>
            </a:r>
            <a:endParaRPr lang="en-VN" dirty="0"/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F04CEEF-10AC-6C4F-A91A-7706DA59D59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VN" dirty="0"/>
              <a:t>- Realm Database</a:t>
            </a:r>
          </a:p>
          <a:p>
            <a:r>
              <a:rPr lang="en-VN" dirty="0"/>
              <a:t>- Redux</a:t>
            </a:r>
          </a:p>
          <a:p>
            <a:r>
              <a:rPr lang="en-VN" dirty="0"/>
              <a:t>- Firebase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A109680-18A4-9247-A67C-AF271420E62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7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23988298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5109DE3E-1C7E-2947-BCFD-C6E1829CE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Realm Database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799AC71-0D62-D642-A5FE-1E9D8F21784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0" y="1301750"/>
            <a:ext cx="4165600" cy="4254500"/>
          </a:xfrm>
          <a:prstGeom prst="rect">
            <a:avLst/>
          </a:prstGeom>
        </p:spPr>
      </p:pic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7EBABE61-B2D6-1F42-9EF1-6F6EEBF8C9D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  <a:p>
            <a:r>
              <a:rPr lang="en-US" dirty="0"/>
              <a:t>Opening Realms</a:t>
            </a:r>
          </a:p>
          <a:p>
            <a:r>
              <a:rPr lang="en-US" dirty="0"/>
              <a:t>Models</a:t>
            </a:r>
          </a:p>
          <a:p>
            <a:r>
              <a:rPr lang="en-US" dirty="0"/>
              <a:t>Writes</a:t>
            </a:r>
          </a:p>
          <a:p>
            <a:r>
              <a:rPr lang="en-US" dirty="0"/>
              <a:t>Queries</a:t>
            </a:r>
          </a:p>
          <a:p>
            <a:r>
              <a:rPr lang="en-US" dirty="0"/>
              <a:t>Migrations</a:t>
            </a:r>
          </a:p>
          <a:p>
            <a:r>
              <a:rPr lang="en-US" dirty="0"/>
              <a:t>Realm Notifications</a:t>
            </a:r>
            <a:endParaRPr lang="en-VN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D920668-346C-FD47-B213-E7B1CF19AC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8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2230769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2671546-4EDB-8A47-9DDE-D13C02B0B7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Getting Start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7BC46BB-0E29-464A-A769-7AB486BFEE5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9</a:t>
            </a:fld>
            <a:endParaRPr lang="ja-JP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EC0657C-7127-284C-85DB-265267E24AD3}"/>
              </a:ext>
            </a:extLst>
          </p:cNvPr>
          <p:cNvSpPr txBox="1"/>
          <p:nvPr/>
        </p:nvSpPr>
        <p:spPr>
          <a:xfrm>
            <a:off x="838200" y="1699966"/>
            <a:ext cx="245942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Installation</a:t>
            </a:r>
            <a:endParaRPr lang="en-VN" sz="2000" b="1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F9215C9-14EA-3941-82E5-9471743DACE7}"/>
              </a:ext>
            </a:extLst>
          </p:cNvPr>
          <p:cNvSpPr txBox="1"/>
          <p:nvPr/>
        </p:nvSpPr>
        <p:spPr>
          <a:xfrm>
            <a:off x="1802524" y="2301764"/>
            <a:ext cx="8179676" cy="30931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800" b="1" dirty="0"/>
              <a:t>Prerequisites</a:t>
            </a:r>
            <a:endParaRPr lang="en-US" sz="1800" dirty="0"/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Make sure your environment is set up to run React Native applications. Follow the </a:t>
            </a:r>
            <a:r>
              <a:rPr lang="en-US" sz="1800" dirty="0">
                <a:hlinkClick r:id="rId3"/>
              </a:rPr>
              <a:t>React Native instructions</a:t>
            </a:r>
            <a:r>
              <a:rPr lang="en-US" sz="1800" dirty="0"/>
              <a:t> for getting started.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Apps using Realm can target both iOS and Android.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React Native 0.31.0 and later is supported.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Node version 10 or later are supported.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 err="1"/>
              <a:t>Cocoapod</a:t>
            </a:r>
            <a:r>
              <a:rPr lang="en-US" sz="1800" dirty="0"/>
              <a:t> is recommended for building a React Native app for iOS.</a:t>
            </a:r>
          </a:p>
          <a:p>
            <a:endParaRPr lang="en-VN" dirty="0"/>
          </a:p>
        </p:txBody>
      </p:sp>
    </p:spTree>
    <p:extLst>
      <p:ext uri="{BB962C8B-B14F-4D97-AF65-F5344CB8AC3E}">
        <p14:creationId xmlns:p14="http://schemas.microsoft.com/office/powerpoint/2010/main" val="1514177505"/>
      </p:ext>
    </p:extLst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3654</TotalTime>
  <Words>1582</Words>
  <Application>Microsoft Macintosh PowerPoint</Application>
  <PresentationFormat>Widescreen</PresentationFormat>
  <Paragraphs>249</Paragraphs>
  <Slides>21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var(--font-monospace)</vt:lpstr>
      <vt:lpstr>Arial</vt:lpstr>
      <vt:lpstr>Calibri</vt:lpstr>
      <vt:lpstr>Courier New</vt:lpstr>
      <vt:lpstr>Times New Roman</vt:lpstr>
      <vt:lpstr>cc_blue</vt:lpstr>
      <vt:lpstr>React Native Basic</vt:lpstr>
      <vt:lpstr>Components and APIs</vt:lpstr>
      <vt:lpstr>Basic Components</vt:lpstr>
      <vt:lpstr>Native code</vt:lpstr>
      <vt:lpstr>PowerPoint Presentation</vt:lpstr>
      <vt:lpstr>PowerPoint Presentation</vt:lpstr>
      <vt:lpstr>Popular libraries</vt:lpstr>
      <vt:lpstr>Realm Database</vt:lpstr>
      <vt:lpstr>Getting Start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32</cp:revision>
  <cp:lastPrinted>2020-04-06T06:57:46Z</cp:lastPrinted>
  <dcterms:created xsi:type="dcterms:W3CDTF">2020-04-06T02:02:09Z</dcterms:created>
  <dcterms:modified xsi:type="dcterms:W3CDTF">2020-04-10T14:40:09Z</dcterms:modified>
</cp:coreProperties>
</file>